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2" r:id="rId4"/>
    <p:sldId id="273" r:id="rId5"/>
    <p:sldId id="269" r:id="rId6"/>
    <p:sldId id="267" r:id="rId7"/>
    <p:sldId id="271" r:id="rId8"/>
    <p:sldId id="268" r:id="rId9"/>
    <p:sldId id="274" r:id="rId10"/>
    <p:sldId id="275" r:id="rId11"/>
    <p:sldId id="264" r:id="rId12"/>
    <p:sldId id="265" r:id="rId13"/>
    <p:sldId id="261" r:id="rId14"/>
    <p:sldId id="262" r:id="rId15"/>
    <p:sldId id="270" r:id="rId16"/>
    <p:sldId id="263" r:id="rId17"/>
  </p:sldIdLst>
  <p:sldSz cx="18288000" cy="10287000"/>
  <p:notesSz cx="6858000" cy="9144000"/>
  <p:embeddedFontLst>
    <p:embeddedFont>
      <p:font typeface="Berlin Sans FB Demi" panose="020E0802020502020306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K Grotesk Bold" panose="020B0604020202020204" charset="0"/>
      <p:regular r:id="rId24"/>
    </p:embeddedFont>
    <p:embeddedFont>
      <p:font typeface="HK Grotesk Medium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808" y="-6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AFB0A-868B-4F40-A0E4-795E380F16BB}" type="datetimeFigureOut">
              <a:rPr lang="en-IN" smtClean="0"/>
              <a:t>13-10-2022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3B5AC-C292-4061-8A4E-019999393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32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B5AC-C292-4061-8A4E-01999939353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740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B5AC-C292-4061-8A4E-01999939353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24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B5AC-C292-4061-8A4E-01999939353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67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openxmlformats.org/officeDocument/2006/relationships/image" Target="../media/image31.svg"/><Relationship Id="rId10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sv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svg"/><Relationship Id="rId10" Type="http://schemas.openxmlformats.org/officeDocument/2006/relationships/image" Target="../media/image13.jp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E80E75-B9F2-53F5-9978-F1AEA034B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49269" y="1765922"/>
            <a:ext cx="2021434" cy="2859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D3F46C-8E56-D628-5E7B-4F6F60B62A00}"/>
              </a:ext>
            </a:extLst>
          </p:cNvPr>
          <p:cNvSpPr txBox="1"/>
          <p:nvPr/>
        </p:nvSpPr>
        <p:spPr>
          <a:xfrm>
            <a:off x="4724400" y="7181606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984835-74E1-6ED0-AC96-174CA681DD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7" t="38887" r="13699" b="48160"/>
          <a:stretch/>
        </p:blipFill>
        <p:spPr>
          <a:xfrm>
            <a:off x="1371598" y="571500"/>
            <a:ext cx="15544800" cy="17174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2DF7A1-F5F3-5924-35D0-7B9E0468C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48029"/>
            <a:ext cx="3276599" cy="1694956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A7B2E6F6-F81E-C15C-2A43-2788A6CA52C2}"/>
              </a:ext>
            </a:extLst>
          </p:cNvPr>
          <p:cNvSpPr txBox="1"/>
          <p:nvPr/>
        </p:nvSpPr>
        <p:spPr>
          <a:xfrm>
            <a:off x="2438400" y="5700974"/>
            <a:ext cx="8087808" cy="1275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38"/>
              </a:lnSpc>
            </a:pPr>
            <a:r>
              <a:rPr lang="en-US" sz="8161" dirty="0">
                <a:solidFill>
                  <a:schemeClr val="accent1">
                    <a:lumMod val="75000"/>
                  </a:schemeClr>
                </a:solidFill>
                <a:latin typeface="HK Grotesk Bold"/>
              </a:rPr>
              <a:t>Bloody Buggers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02CA69D3-12C5-DB77-2D49-A9F33D068840}"/>
              </a:ext>
            </a:extLst>
          </p:cNvPr>
          <p:cNvSpPr txBox="1"/>
          <p:nvPr/>
        </p:nvSpPr>
        <p:spPr>
          <a:xfrm>
            <a:off x="12039600" y="5143500"/>
            <a:ext cx="6968881" cy="2542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8"/>
              </a:lnSpc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Team Members</a:t>
            </a:r>
          </a:p>
          <a:p>
            <a:pPr marL="772382" lvl="1" indent="-386191">
              <a:lnSpc>
                <a:spcPts val="5008"/>
              </a:lnSpc>
              <a:buFont typeface="Arial"/>
              <a:buChar char="•"/>
            </a:pP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</a:rPr>
              <a:t>Venkatagiriraju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 U</a:t>
            </a:r>
          </a:p>
          <a:p>
            <a:pPr marL="772382" lvl="1" indent="-386191">
              <a:lnSpc>
                <a:spcPts val="5008"/>
              </a:lnSpc>
              <a:buFont typeface="Arial"/>
              <a:buChar char="•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Tamizharasan K</a:t>
            </a:r>
          </a:p>
          <a:p>
            <a:pPr marL="772382" lvl="1" indent="-386191">
              <a:lnSpc>
                <a:spcPts val="5008"/>
              </a:lnSpc>
              <a:buFont typeface="Arial"/>
              <a:buChar char="•"/>
            </a:pP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</a:rPr>
              <a:t>Sriganth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 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9DD68-9F69-F359-2EBF-8FBF7EA730E6}"/>
              </a:ext>
            </a:extLst>
          </p:cNvPr>
          <p:cNvSpPr txBox="1"/>
          <p:nvPr/>
        </p:nvSpPr>
        <p:spPr>
          <a:xfrm>
            <a:off x="4405311" y="2733842"/>
            <a:ext cx="937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erlin Sans FB Demi" panose="020E0802020502020306" pitchFamily="34" charset="0"/>
              </a:rPr>
              <a:t>PITCH PERFECT’22</a:t>
            </a:r>
            <a:endParaRPr lang="en-IN" sz="5400" dirty="0">
              <a:latin typeface="Berlin Sans FB Demi" panose="020E0802020502020306" pitchFamily="34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E64BB618-7CA9-7FAA-B891-05CD2A7FB7AD}"/>
              </a:ext>
            </a:extLst>
          </p:cNvPr>
          <p:cNvSpPr txBox="1"/>
          <p:nvPr/>
        </p:nvSpPr>
        <p:spPr>
          <a:xfrm>
            <a:off x="12041221" y="8302217"/>
            <a:ext cx="6968881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8"/>
              </a:lnSpc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Team ID: </a:t>
            </a:r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PPBD01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28645">
            <a:off x="-3672211" y="9635829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1" y="2269192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24400" y="1153604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B47A04-62E5-00F5-38A5-3E90A969189A}"/>
              </a:ext>
            </a:extLst>
          </p:cNvPr>
          <p:cNvSpPr txBox="1"/>
          <p:nvPr/>
        </p:nvSpPr>
        <p:spPr>
          <a:xfrm>
            <a:off x="6589072" y="8865697"/>
            <a:ext cx="14320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50A30"/>
                </a:solidFill>
                <a:latin typeface="HK Grotesk Bold"/>
              </a:rPr>
              <a:t>Digital Dash-Boarding</a:t>
            </a:r>
            <a:endParaRPr lang="en-IN" sz="4000" dirty="0"/>
          </a:p>
        </p:txBody>
      </p:sp>
      <p:pic>
        <p:nvPicPr>
          <p:cNvPr id="10" name="Picture 9" descr="A bus travels down the street&#10;&#10;Description automatically generated with medium confidence">
            <a:extLst>
              <a:ext uri="{FF2B5EF4-FFF2-40B4-BE49-F238E27FC236}">
                <a16:creationId xmlns:a16="http://schemas.microsoft.com/office/drawing/2014/main" id="{87C9E55E-C171-59EB-FF2C-4EFF572DF2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72" y="2641634"/>
            <a:ext cx="10455744" cy="5881356"/>
          </a:xfrm>
          <a:prstGeom prst="rect">
            <a:avLst/>
          </a:prstGeom>
        </p:spPr>
      </p:pic>
      <p:pic>
        <p:nvPicPr>
          <p:cNvPr id="17" name="Picture 16" descr="A bus parked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id="{C5F902C3-22A7-D0E1-8A84-D8BFAF5216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667215"/>
            <a:ext cx="7818527" cy="58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3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 flipV="1">
            <a:off x="5278587" y="2425847"/>
            <a:ext cx="7443338" cy="12633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989697" y="1223401"/>
            <a:ext cx="8308606" cy="11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Target Segment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3049" y="3681757"/>
            <a:ext cx="15259408" cy="678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fontAlgn="base">
              <a:buFont typeface="Arial" panose="020B0604020202020204" pitchFamily="34" charset="0"/>
              <a:buChar char="•"/>
              <a:defRPr sz="44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defRPr>
            </a:lvl1pPr>
            <a:lvl2pPr marL="453391" lvl="1">
              <a:lnSpc>
                <a:spcPts val="5880"/>
              </a:lnSpc>
              <a:defRPr sz="44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defRPr>
            </a:lvl2pPr>
          </a:lstStyle>
          <a:p>
            <a:pPr marL="1024891" lvl="1" indent="-571500">
              <a:buFont typeface="Arial" panose="020B0604020202020204" pitchFamily="34" charset="0"/>
              <a:buChar char="•"/>
            </a:pPr>
            <a:r>
              <a:rPr lang="en-US" dirty="0"/>
              <a:t>People who are using public vehicles for their daily needs</a:t>
            </a:r>
          </a:p>
          <a:p>
            <a:pPr marL="1024891" lvl="1" indent="-571500">
              <a:buFont typeface="Arial" panose="020B0604020202020204" pitchFamily="34" charset="0"/>
              <a:buChar char="•"/>
            </a:pPr>
            <a:r>
              <a:rPr lang="en-US" dirty="0"/>
              <a:t>School students and Illiterate peoples </a:t>
            </a:r>
          </a:p>
          <a:p>
            <a:pPr marL="1024891" lvl="1" indent="-571500">
              <a:buFont typeface="Arial" panose="020B0604020202020204" pitchFamily="34" charset="0"/>
              <a:buChar char="•"/>
            </a:pPr>
            <a:r>
              <a:rPr lang="en-US" dirty="0"/>
              <a:t>Senior citizens and women</a:t>
            </a:r>
          </a:p>
          <a:p>
            <a:pPr marL="1024891" lvl="1" indent="-571500">
              <a:buFont typeface="Arial" panose="020B0604020202020204" pitchFamily="34" charset="0"/>
              <a:buChar char="•"/>
            </a:pPr>
            <a:r>
              <a:rPr lang="en-US" dirty="0"/>
              <a:t>People who forget to take money with them</a:t>
            </a:r>
          </a:p>
          <a:p>
            <a:pPr marL="1024891" lvl="1" indent="-571500">
              <a:buFont typeface="Arial" panose="020B0604020202020204" pitchFamily="34" charset="0"/>
              <a:buChar char="•"/>
            </a:pPr>
            <a:r>
              <a:rPr lang="en-US" dirty="0"/>
              <a:t>Travelers</a:t>
            </a:r>
          </a:p>
          <a:p>
            <a:pPr marL="1024891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024891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024891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024891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DB325-5419-9757-D47E-71AEA4314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95300"/>
            <a:ext cx="3276599" cy="16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5075276" y="2943285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989697" y="1607143"/>
            <a:ext cx="8501772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Values &amp; Proportions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A2E643-54F6-11B9-1CE4-A5A9F4FE2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3353"/>
            <a:ext cx="3276599" cy="169495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BBC363A-8705-D91A-3C65-EBA22893626B}"/>
              </a:ext>
            </a:extLst>
          </p:cNvPr>
          <p:cNvGrpSpPr/>
          <p:nvPr/>
        </p:nvGrpSpPr>
        <p:grpSpPr>
          <a:xfrm>
            <a:off x="1642654" y="3537799"/>
            <a:ext cx="15531709" cy="6591300"/>
            <a:chOff x="1841891" y="3504191"/>
            <a:chExt cx="15531709" cy="6591300"/>
          </a:xfrm>
          <a:solidFill>
            <a:schemeClr val="bg1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05EA57A-A0A8-2955-0ED4-352BD05D6D92}"/>
                </a:ext>
              </a:extLst>
            </p:cNvPr>
            <p:cNvSpPr/>
            <p:nvPr/>
          </p:nvSpPr>
          <p:spPr>
            <a:xfrm>
              <a:off x="10668000" y="3504191"/>
              <a:ext cx="6705600" cy="65913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D291753-101A-FA94-FD88-112EFD33F315}"/>
                </a:ext>
              </a:extLst>
            </p:cNvPr>
            <p:cNvGrpSpPr/>
            <p:nvPr/>
          </p:nvGrpSpPr>
          <p:grpSpPr>
            <a:xfrm>
              <a:off x="1841891" y="3599373"/>
              <a:ext cx="14604218" cy="6347875"/>
              <a:chOff x="1787370" y="3625903"/>
              <a:chExt cx="14604218" cy="6347875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07D964E-A57D-EF58-6AA0-159B0C93B4BA}"/>
                  </a:ext>
                </a:extLst>
              </p:cNvPr>
              <p:cNvSpPr/>
              <p:nvPr/>
            </p:nvSpPr>
            <p:spPr>
              <a:xfrm>
                <a:off x="1787370" y="3625903"/>
                <a:ext cx="6400800" cy="631980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Action Button: Go Home 13">
                <a:hlinkClick r:id="" action="ppaction://hlinkshowjump?jump=firstslide" highlightClick="1"/>
                <a:extLst>
                  <a:ext uri="{FF2B5EF4-FFF2-40B4-BE49-F238E27FC236}">
                    <a16:creationId xmlns:a16="http://schemas.microsoft.com/office/drawing/2014/main" id="{091AF1D4-E580-C13F-F015-9C4DA37B72E8}"/>
                  </a:ext>
                </a:extLst>
              </p:cNvPr>
              <p:cNvSpPr/>
              <p:nvPr/>
            </p:nvSpPr>
            <p:spPr>
              <a:xfrm>
                <a:off x="4608365" y="6418841"/>
                <a:ext cx="838200" cy="762000"/>
              </a:xfrm>
              <a:prstGeom prst="actionButtonHom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Smiley Face 14">
                <a:extLst>
                  <a:ext uri="{FF2B5EF4-FFF2-40B4-BE49-F238E27FC236}">
                    <a16:creationId xmlns:a16="http://schemas.microsoft.com/office/drawing/2014/main" id="{ED0E4C3F-AE4D-4BD8-D7C2-F1B379B7D6EF}"/>
                  </a:ext>
                </a:extLst>
              </p:cNvPr>
              <p:cNvSpPr/>
              <p:nvPr/>
            </p:nvSpPr>
            <p:spPr>
              <a:xfrm>
                <a:off x="13374555" y="6322582"/>
                <a:ext cx="1097144" cy="858259"/>
              </a:xfrm>
              <a:prstGeom prst="smileyFac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905D7AC-C670-B7B8-A680-A436C57725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7370" y="7132712"/>
                <a:ext cx="2820995" cy="284106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7505F84-578A-22EE-B507-391F863421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6565" y="6772539"/>
                <a:ext cx="7927990" cy="4812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9D61078-D8EF-A57C-5AF6-436B4AE0DE41}"/>
                  </a:ext>
                </a:extLst>
              </p:cNvPr>
              <p:cNvCxnSpPr>
                <a:cxnSpLocks/>
                <a:endCxn id="13" idx="5"/>
              </p:cNvCxnSpPr>
              <p:nvPr/>
            </p:nvCxnSpPr>
            <p:spPr>
              <a:xfrm>
                <a:off x="14020800" y="7194877"/>
                <a:ext cx="2370788" cy="193534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0DD619-2F14-D1C0-E200-5B5AC1E6A6F5}"/>
                  </a:ext>
                </a:extLst>
              </p:cNvPr>
              <p:cNvCxnSpPr>
                <a:cxnSpLocks/>
                <a:stCxn id="15" idx="0"/>
                <a:endCxn id="13" idx="7"/>
              </p:cNvCxnSpPr>
              <p:nvPr/>
            </p:nvCxnSpPr>
            <p:spPr>
              <a:xfrm flipV="1">
                <a:off x="13923127" y="4469465"/>
                <a:ext cx="2468461" cy="185311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EF94347-1CD5-8218-39AF-DBCD06D47E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370" y="3625903"/>
                <a:ext cx="2820995" cy="275483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D3A5774-1FEB-71BE-311D-820430AC6D53}"/>
              </a:ext>
            </a:extLst>
          </p:cNvPr>
          <p:cNvSpPr txBox="1"/>
          <p:nvPr/>
        </p:nvSpPr>
        <p:spPr>
          <a:xfrm>
            <a:off x="1776770" y="6008053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Mobile application , B-Card and digital dash </a:t>
            </a:r>
            <a:r>
              <a:rPr lang="en-US" sz="2400" dirty="0" err="1"/>
              <a:t>boarfing</a:t>
            </a:r>
            <a:endParaRPr lang="en-IN" sz="2400" dirty="0"/>
          </a:p>
          <a:p>
            <a:pPr algn="ctr"/>
            <a:endParaRPr lang="en-IN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E7AA30-36AF-3D3F-FD06-8CDE80CF31B9}"/>
              </a:ext>
            </a:extLst>
          </p:cNvPr>
          <p:cNvSpPr txBox="1"/>
          <p:nvPr/>
        </p:nvSpPr>
        <p:spPr>
          <a:xfrm>
            <a:off x="15052254" y="6229036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Get their Boarding passes</a:t>
            </a:r>
            <a:r>
              <a:rPr lang="en-IN" sz="2400" dirty="0"/>
              <a:t> and safety travel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1319F9-820D-D761-0DD7-1BB0DF49D4F4}"/>
              </a:ext>
            </a:extLst>
          </p:cNvPr>
          <p:cNvSpPr txBox="1"/>
          <p:nvPr/>
        </p:nvSpPr>
        <p:spPr>
          <a:xfrm>
            <a:off x="12201139" y="809865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Hard cash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85433E-F25E-8BD0-C228-E784BFDF8339}"/>
              </a:ext>
            </a:extLst>
          </p:cNvPr>
          <p:cNvSpPr txBox="1"/>
          <p:nvPr/>
        </p:nvSpPr>
        <p:spPr>
          <a:xfrm>
            <a:off x="11970881" y="4033604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Easy payment, digital currency, more revenue for the government </a:t>
            </a:r>
            <a:endParaRPr lang="en-IN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C81136-886D-BC9C-86B6-050D4F71F579}"/>
              </a:ext>
            </a:extLst>
          </p:cNvPr>
          <p:cNvSpPr txBox="1"/>
          <p:nvPr/>
        </p:nvSpPr>
        <p:spPr>
          <a:xfrm>
            <a:off x="5114261" y="4250111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Mobile platform, B-Wallet, B=Card, B-Pass</a:t>
            </a:r>
            <a:endParaRPr lang="en-IN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91E578-E205-7FA4-1BDB-5A2BB87A25D6}"/>
              </a:ext>
            </a:extLst>
          </p:cNvPr>
          <p:cNvSpPr txBox="1"/>
          <p:nvPr/>
        </p:nvSpPr>
        <p:spPr>
          <a:xfrm>
            <a:off x="4602226" y="818429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B-Wallet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5560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35939" y="4438259"/>
            <a:ext cx="3430957" cy="3430957"/>
            <a:chOff x="0" y="0"/>
            <a:chExt cx="2540000" cy="2540000"/>
          </a:xfrm>
        </p:grpSpPr>
        <p:sp>
          <p:nvSpPr>
            <p:cNvPr id="5" name="Freeform 5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52718" y="17180"/>
              <a:ext cx="2513044" cy="2603265"/>
            </a:xfrm>
            <a:custGeom>
              <a:avLst/>
              <a:gdLst/>
              <a:ahLst/>
              <a:cxnLst/>
              <a:rect l="l" t="t" r="r" b="b"/>
              <a:pathLst>
                <a:path w="2513044" h="2603265">
                  <a:moveTo>
                    <a:pt x="1534782" y="23148"/>
                  </a:moveTo>
                  <a:cubicBezTo>
                    <a:pt x="2116222" y="173275"/>
                    <a:pt x="2513044" y="710130"/>
                    <a:pt x="2485993" y="1310029"/>
                  </a:cubicBezTo>
                  <a:cubicBezTo>
                    <a:pt x="2458942" y="1909928"/>
                    <a:pt x="2015413" y="2408890"/>
                    <a:pt x="1422821" y="2506077"/>
                  </a:cubicBezTo>
                  <a:cubicBezTo>
                    <a:pt x="830230" y="2603265"/>
                    <a:pt x="250559" y="2272112"/>
                    <a:pt x="33307" y="1712280"/>
                  </a:cubicBezTo>
                  <a:cubicBezTo>
                    <a:pt x="0" y="1627576"/>
                    <a:pt x="14560" y="1531525"/>
                    <a:pt x="71474" y="1460498"/>
                  </a:cubicBezTo>
                  <a:cubicBezTo>
                    <a:pt x="128388" y="1389471"/>
                    <a:pt x="218955" y="1354325"/>
                    <a:pt x="308882" y="1368368"/>
                  </a:cubicBezTo>
                  <a:cubicBezTo>
                    <a:pt x="398809" y="1382412"/>
                    <a:pt x="474349" y="1443498"/>
                    <a:pt x="506897" y="1528496"/>
                  </a:cubicBezTo>
                  <a:cubicBezTo>
                    <a:pt x="637248" y="1864395"/>
                    <a:pt x="985051" y="2063087"/>
                    <a:pt x="1340606" y="2004774"/>
                  </a:cubicBezTo>
                  <a:cubicBezTo>
                    <a:pt x="1696161" y="1946462"/>
                    <a:pt x="1962278" y="1647085"/>
                    <a:pt x="1978508" y="1287145"/>
                  </a:cubicBezTo>
                  <a:cubicBezTo>
                    <a:pt x="1994739" y="927206"/>
                    <a:pt x="1756646" y="605093"/>
                    <a:pt x="1407782" y="515017"/>
                  </a:cubicBezTo>
                  <a:cubicBezTo>
                    <a:pt x="1319554" y="492657"/>
                    <a:pt x="1250034" y="424799"/>
                    <a:pt x="1225546" y="337138"/>
                  </a:cubicBezTo>
                  <a:cubicBezTo>
                    <a:pt x="1201058" y="249478"/>
                    <a:pt x="1225344" y="155414"/>
                    <a:pt x="1289210" y="90567"/>
                  </a:cubicBezTo>
                  <a:cubicBezTo>
                    <a:pt x="1353076" y="25719"/>
                    <a:pt x="1446758" y="0"/>
                    <a:pt x="1534782" y="23148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396938" y="4435510"/>
            <a:ext cx="3600410" cy="3436454"/>
            <a:chOff x="-62725" y="-2035"/>
            <a:chExt cx="2665449" cy="2544070"/>
          </a:xfrm>
        </p:grpSpPr>
        <p:sp>
          <p:nvSpPr>
            <p:cNvPr id="10" name="Freeform 10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53776" y="17180"/>
              <a:ext cx="724158" cy="553199"/>
            </a:xfrm>
            <a:custGeom>
              <a:avLst/>
              <a:gdLst/>
              <a:ahLst/>
              <a:cxnLst/>
              <a:rect l="l" t="t" r="r" b="b"/>
              <a:pathLst>
                <a:path w="588637" h="553199">
                  <a:moveTo>
                    <a:pt x="333724" y="23148"/>
                  </a:moveTo>
                  <a:cubicBezTo>
                    <a:pt x="354507" y="28514"/>
                    <a:pt x="375151" y="34406"/>
                    <a:pt x="395635" y="40819"/>
                  </a:cubicBezTo>
                  <a:cubicBezTo>
                    <a:pt x="482616" y="67621"/>
                    <a:pt x="548608" y="138915"/>
                    <a:pt x="568622" y="227704"/>
                  </a:cubicBezTo>
                  <a:cubicBezTo>
                    <a:pt x="588637" y="316493"/>
                    <a:pt x="559614" y="409205"/>
                    <a:pt x="492544" y="470733"/>
                  </a:cubicBezTo>
                  <a:cubicBezTo>
                    <a:pt x="425473" y="532260"/>
                    <a:pt x="330609" y="553199"/>
                    <a:pt x="243871" y="525619"/>
                  </a:cubicBezTo>
                  <a:cubicBezTo>
                    <a:pt x="231580" y="521772"/>
                    <a:pt x="219194" y="518236"/>
                    <a:pt x="206724" y="515017"/>
                  </a:cubicBezTo>
                  <a:cubicBezTo>
                    <a:pt x="118496" y="492657"/>
                    <a:pt x="48976" y="424799"/>
                    <a:pt x="24488" y="337138"/>
                  </a:cubicBezTo>
                  <a:cubicBezTo>
                    <a:pt x="0" y="249478"/>
                    <a:pt x="24286" y="155414"/>
                    <a:pt x="88152" y="90567"/>
                  </a:cubicBezTo>
                  <a:cubicBezTo>
                    <a:pt x="152018" y="25719"/>
                    <a:pt x="245700" y="0"/>
                    <a:pt x="333724" y="23148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375378" y="4438259"/>
            <a:ext cx="3430957" cy="3430957"/>
            <a:chOff x="0" y="0"/>
            <a:chExt cx="2540000" cy="2540000"/>
          </a:xfrm>
        </p:grpSpPr>
        <p:sp>
          <p:nvSpPr>
            <p:cNvPr id="15" name="Freeform 15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253776" y="17180"/>
              <a:ext cx="1353575" cy="1645445"/>
            </a:xfrm>
            <a:custGeom>
              <a:avLst/>
              <a:gdLst/>
              <a:ahLst/>
              <a:cxnLst/>
              <a:rect l="l" t="t" r="r" b="b"/>
              <a:pathLst>
                <a:path w="1353575" h="1645445">
                  <a:moveTo>
                    <a:pt x="333724" y="23148"/>
                  </a:moveTo>
                  <a:cubicBezTo>
                    <a:pt x="950232" y="182329"/>
                    <a:pt x="1353574" y="773430"/>
                    <a:pt x="1277008" y="1405537"/>
                  </a:cubicBezTo>
                  <a:cubicBezTo>
                    <a:pt x="1266468" y="1495941"/>
                    <a:pt x="1208362" y="1573796"/>
                    <a:pt x="1124691" y="1609621"/>
                  </a:cubicBezTo>
                  <a:cubicBezTo>
                    <a:pt x="1041021" y="1645445"/>
                    <a:pt x="944578" y="1633763"/>
                    <a:pt x="871881" y="1578998"/>
                  </a:cubicBezTo>
                  <a:cubicBezTo>
                    <a:pt x="799184" y="1524233"/>
                    <a:pt x="761346" y="1434757"/>
                    <a:pt x="772695" y="1344450"/>
                  </a:cubicBezTo>
                  <a:cubicBezTo>
                    <a:pt x="818634" y="965186"/>
                    <a:pt x="576629" y="610526"/>
                    <a:pt x="206724" y="515017"/>
                  </a:cubicBezTo>
                  <a:cubicBezTo>
                    <a:pt x="118496" y="492657"/>
                    <a:pt x="48976" y="424799"/>
                    <a:pt x="24488" y="337138"/>
                  </a:cubicBezTo>
                  <a:cubicBezTo>
                    <a:pt x="0" y="249478"/>
                    <a:pt x="24286" y="155414"/>
                    <a:pt x="88152" y="90567"/>
                  </a:cubicBezTo>
                  <a:cubicBezTo>
                    <a:pt x="152018" y="25719"/>
                    <a:pt x="245700" y="0"/>
                    <a:pt x="333724" y="23148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321104" y="4438259"/>
            <a:ext cx="3430957" cy="3430957"/>
            <a:chOff x="0" y="0"/>
            <a:chExt cx="2540000" cy="2540000"/>
          </a:xfrm>
        </p:grpSpPr>
        <p:sp>
          <p:nvSpPr>
            <p:cNvPr id="20" name="Freeform 20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253776" y="17180"/>
              <a:ext cx="1166849" cy="1008604"/>
            </a:xfrm>
            <a:custGeom>
              <a:avLst/>
              <a:gdLst/>
              <a:ahLst/>
              <a:cxnLst/>
              <a:rect l="l" t="t" r="r" b="b"/>
              <a:pathLst>
                <a:path w="1166849" h="1008604">
                  <a:moveTo>
                    <a:pt x="333724" y="23148"/>
                  </a:moveTo>
                  <a:cubicBezTo>
                    <a:pt x="667543" y="109339"/>
                    <a:pt x="951974" y="327544"/>
                    <a:pt x="1121690" y="627644"/>
                  </a:cubicBezTo>
                  <a:cubicBezTo>
                    <a:pt x="1166849" y="706669"/>
                    <a:pt x="1166273" y="803815"/>
                    <a:pt x="1120181" y="882298"/>
                  </a:cubicBezTo>
                  <a:cubicBezTo>
                    <a:pt x="1074088" y="960781"/>
                    <a:pt x="989527" y="1008604"/>
                    <a:pt x="898515" y="1007657"/>
                  </a:cubicBezTo>
                  <a:cubicBezTo>
                    <a:pt x="807502" y="1006711"/>
                    <a:pt x="723953" y="957140"/>
                    <a:pt x="679504" y="877715"/>
                  </a:cubicBezTo>
                  <a:cubicBezTo>
                    <a:pt x="577674" y="697654"/>
                    <a:pt x="407015" y="566732"/>
                    <a:pt x="206724" y="515017"/>
                  </a:cubicBezTo>
                  <a:cubicBezTo>
                    <a:pt x="118496" y="492657"/>
                    <a:pt x="48976" y="424799"/>
                    <a:pt x="24488" y="337138"/>
                  </a:cubicBezTo>
                  <a:cubicBezTo>
                    <a:pt x="0" y="249478"/>
                    <a:pt x="24286" y="155414"/>
                    <a:pt x="88152" y="90567"/>
                  </a:cubicBezTo>
                  <a:cubicBezTo>
                    <a:pt x="152018" y="25719"/>
                    <a:pt x="245700" y="0"/>
                    <a:pt x="333724" y="23148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2744178" y="1505797"/>
            <a:ext cx="12854062" cy="126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38"/>
              </a:lnSpc>
            </a:pPr>
            <a:r>
              <a:rPr lang="en-US" sz="7000" dirty="0">
                <a:solidFill>
                  <a:srgbClr val="050A30"/>
                </a:solidFill>
                <a:latin typeface="HK Grotesk Bold"/>
              </a:rPr>
              <a:t>Potential Competitors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5939" y="8296841"/>
            <a:ext cx="3430957" cy="5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spc="260">
                <a:solidFill>
                  <a:srgbClr val="050A30"/>
                </a:solidFill>
                <a:latin typeface="HK Grotesk Bold"/>
              </a:rPr>
              <a:t>London</a:t>
            </a:r>
            <a:endParaRPr lang="en-US" sz="3261" spc="260" dirty="0">
              <a:solidFill>
                <a:srgbClr val="050A30"/>
              </a:solidFill>
              <a:latin typeface="HK Grotesk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481665" y="8296841"/>
            <a:ext cx="3430957" cy="5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spc="260" dirty="0">
                <a:solidFill>
                  <a:srgbClr val="050A30"/>
                </a:solidFill>
                <a:latin typeface="HK Grotesk Bold"/>
              </a:rPr>
              <a:t>India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71209" y="8296841"/>
            <a:ext cx="3839295" cy="5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spc="260" dirty="0">
                <a:solidFill>
                  <a:srgbClr val="050A30"/>
                </a:solidFill>
                <a:latin typeface="HK Grotesk Bold"/>
              </a:rPr>
              <a:t>Russia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21104" y="8296841"/>
            <a:ext cx="3430957" cy="5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spc="260" dirty="0">
                <a:solidFill>
                  <a:srgbClr val="050A30"/>
                </a:solidFill>
                <a:latin typeface="HK Grotesk Bold"/>
              </a:rPr>
              <a:t>America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78870" y="2873883"/>
            <a:ext cx="10342523" cy="47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 dirty="0">
                <a:solidFill>
                  <a:srgbClr val="050A30"/>
                </a:solidFill>
                <a:latin typeface="HK Grotesk Medium"/>
              </a:rPr>
              <a:t>Electronic ticketing system using countries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52061" y="-414491"/>
            <a:ext cx="1740378" cy="1769331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1007" y="9413692"/>
            <a:ext cx="1499906" cy="17466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F8F1B0-B626-FA27-B12A-4DD1C038C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3" y="463093"/>
            <a:ext cx="3276599" cy="1694956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B8CC1A5B-6762-BBF8-02E3-00F998301AFE}"/>
              </a:ext>
            </a:extLst>
          </p:cNvPr>
          <p:cNvSpPr/>
          <p:nvPr/>
        </p:nvSpPr>
        <p:spPr>
          <a:xfrm>
            <a:off x="2591374" y="5272724"/>
            <a:ext cx="1287496" cy="1762026"/>
          </a:xfrm>
          <a:prstGeom prst="upArrow">
            <a:avLst>
              <a:gd name="adj1" fmla="val 50000"/>
              <a:gd name="adj2" fmla="val 692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7A7199EE-7FF0-BF35-B75A-B7C5C4E6E171}"/>
              </a:ext>
            </a:extLst>
          </p:cNvPr>
          <p:cNvSpPr/>
          <p:nvPr/>
        </p:nvSpPr>
        <p:spPr>
          <a:xfrm>
            <a:off x="10415988" y="5272724"/>
            <a:ext cx="1287496" cy="1762026"/>
          </a:xfrm>
          <a:prstGeom prst="upArrow">
            <a:avLst>
              <a:gd name="adj1" fmla="val 50000"/>
              <a:gd name="adj2" fmla="val 692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4575F117-D0AD-A894-11DA-90BC9431EA99}"/>
              </a:ext>
            </a:extLst>
          </p:cNvPr>
          <p:cNvSpPr/>
          <p:nvPr/>
        </p:nvSpPr>
        <p:spPr>
          <a:xfrm>
            <a:off x="14409130" y="5272724"/>
            <a:ext cx="1287496" cy="1762026"/>
          </a:xfrm>
          <a:prstGeom prst="upArrow">
            <a:avLst>
              <a:gd name="adj1" fmla="val 50000"/>
              <a:gd name="adj2" fmla="val 692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7BB14835-8C22-AF81-FE83-2533795D9B0A}"/>
              </a:ext>
            </a:extLst>
          </p:cNvPr>
          <p:cNvSpPr/>
          <p:nvPr/>
        </p:nvSpPr>
        <p:spPr>
          <a:xfrm rot="10800000">
            <a:off x="6553395" y="5338658"/>
            <a:ext cx="1287496" cy="1762026"/>
          </a:xfrm>
          <a:prstGeom prst="upArrow">
            <a:avLst>
              <a:gd name="adj1" fmla="val 50000"/>
              <a:gd name="adj2" fmla="val 6925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350074" y="6481651"/>
            <a:ext cx="4423483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13906277" y="7325119"/>
            <a:ext cx="1686934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 rot="-5465778">
            <a:off x="9357236" y="4274524"/>
            <a:ext cx="1244584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544069" y="6631261"/>
            <a:ext cx="4423483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34221">
            <a:off x="7309545" y="8751737"/>
            <a:ext cx="1244584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5755810" y="9374371"/>
            <a:ext cx="2189812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oval" w="lg" len="lg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19502" y="5187484"/>
            <a:ext cx="2981102" cy="2981102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-5400000">
            <a:off x="2724414" y="5787794"/>
            <a:ext cx="1686934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1" name="AutoShape 11"/>
          <p:cNvSpPr/>
          <p:nvPr/>
        </p:nvSpPr>
        <p:spPr>
          <a:xfrm>
            <a:off x="9960478" y="3651890"/>
            <a:ext cx="2189812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oval" w="lg" len="lg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65485" y="8382104"/>
            <a:ext cx="2245029" cy="225734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075365" y="3085869"/>
            <a:ext cx="3032657" cy="67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 spc="347" dirty="0">
                <a:solidFill>
                  <a:srgbClr val="F4F6FC"/>
                </a:solidFill>
                <a:latin typeface="HK Grotesk Bold"/>
              </a:rPr>
              <a:t>G-Bus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75365" y="3736047"/>
            <a:ext cx="4775351" cy="4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3"/>
              </a:lnSpc>
            </a:pPr>
            <a:r>
              <a:rPr lang="en-US" sz="2962" dirty="0">
                <a:solidFill>
                  <a:srgbClr val="F4F6FC"/>
                </a:solidFill>
                <a:latin typeface="HK Grotesk Medium"/>
              </a:rPr>
              <a:t>Android application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75365" y="8345875"/>
            <a:ext cx="3032657" cy="67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 spc="347">
                <a:solidFill>
                  <a:srgbClr val="F4F6FC"/>
                </a:solidFill>
                <a:latin typeface="HK Grotesk Bold"/>
              </a:rPr>
              <a:t>180 hours</a:t>
            </a:r>
            <a:endParaRPr lang="en-US" sz="4349" spc="347" dirty="0">
              <a:solidFill>
                <a:srgbClr val="F4F6FC"/>
              </a:solidFill>
              <a:latin typeface="HK Grotesk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75365" y="8996053"/>
            <a:ext cx="3680445" cy="4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3"/>
              </a:lnSpc>
            </a:pPr>
            <a:r>
              <a:rPr lang="en-US" sz="2962">
                <a:solidFill>
                  <a:srgbClr val="F4F6FC"/>
                </a:solidFill>
                <a:latin typeface="HK Grotesk Medium"/>
              </a:rPr>
              <a:t>For the development</a:t>
            </a:r>
            <a:endParaRPr lang="en-US" sz="2962" dirty="0">
              <a:solidFill>
                <a:srgbClr val="F4F6FC"/>
              </a:solidFill>
              <a:latin typeface="HK Grotesk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140437" y="3085869"/>
            <a:ext cx="3862309" cy="676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 spc="347" dirty="0">
                <a:solidFill>
                  <a:srgbClr val="F4F6FC"/>
                </a:solidFill>
                <a:latin typeface="HK Grotesk Bold"/>
              </a:rPr>
              <a:t>TN GOVT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06400" y="3736047"/>
            <a:ext cx="3887439" cy="92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3"/>
              </a:lnSpc>
            </a:pPr>
            <a:r>
              <a:rPr lang="en-US" sz="2962" dirty="0">
                <a:solidFill>
                  <a:srgbClr val="F4F6FC"/>
                </a:solidFill>
                <a:latin typeface="HK Grotesk Medium"/>
              </a:rPr>
              <a:t>Its for TN Government Buses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17967" y="7956328"/>
            <a:ext cx="3032657" cy="60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2"/>
              </a:lnSpc>
            </a:pPr>
            <a:r>
              <a:rPr lang="en-US" sz="4800" spc="288">
                <a:solidFill>
                  <a:srgbClr val="F4F6FC"/>
                </a:solidFill>
                <a:latin typeface="HK Grotesk Bold"/>
              </a:rPr>
              <a:t>Free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06400" y="8588215"/>
            <a:ext cx="4215884" cy="184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3"/>
              </a:lnSpc>
            </a:pPr>
            <a:r>
              <a:rPr lang="en-US" sz="2962">
                <a:solidFill>
                  <a:srgbClr val="F4F6FC"/>
                </a:solidFill>
                <a:latin typeface="HK Grotesk Medium"/>
              </a:rPr>
              <a:t>We developing this for public benefits and all by our own cost and own time.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496B1788-ED7C-909E-609E-99EA5FB0D978}"/>
              </a:ext>
            </a:extLst>
          </p:cNvPr>
          <p:cNvSpPr txBox="1"/>
          <p:nvPr/>
        </p:nvSpPr>
        <p:spPr>
          <a:xfrm>
            <a:off x="3795446" y="664418"/>
            <a:ext cx="11010316" cy="108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 dirty="0">
                <a:solidFill>
                  <a:srgbClr val="F4F6FC"/>
                </a:solidFill>
                <a:latin typeface="HK Grotesk Bold"/>
              </a:rPr>
              <a:t>Measure of Implementation</a:t>
            </a: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DFBB63AF-CFD2-7470-FF5E-7FF949C5E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69927" y="4638365"/>
            <a:ext cx="2981102" cy="298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B70D4-58BB-5CF2-6782-E07013AC0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9" y="451441"/>
            <a:ext cx="3276599" cy="16949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5040863" y="3084740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148450" y="1787271"/>
            <a:ext cx="8308606" cy="10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Future Scopes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8114" y="3492041"/>
            <a:ext cx="15259408" cy="803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 G-Bus system will help to reduce conflicts  between the passenger and the conductor caused by the coins shortage (lack of coins).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 By introducing this system, overcrowding and foot boarding in buses can be controlled.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  It paves the way for greater utilization of government public transport by all people.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571500" indent="-5715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step forward to Digital India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571500" indent="-5715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tx2">
                  <a:lumMod val="75000"/>
                </a:schemeClr>
              </a:solidFill>
              <a:latin typeface="HK Grotesk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AD4DF-470B-3E3D-9E93-A5968B2D5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8" y="419100"/>
            <a:ext cx="3276599" cy="16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5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13497880" y="2230873"/>
            <a:ext cx="5804607" cy="58046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2230873"/>
            <a:ext cx="5804607" cy="5804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143526" y="7597308"/>
            <a:ext cx="8233265" cy="82332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980388" y="1346208"/>
            <a:ext cx="1740378" cy="17693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448701" y="6288865"/>
            <a:ext cx="1499906" cy="17466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2828" y="4803910"/>
            <a:ext cx="7122369" cy="140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45"/>
              </a:lnSpc>
            </a:pPr>
            <a:r>
              <a:rPr lang="en-US" sz="9061">
                <a:solidFill>
                  <a:srgbClr val="050A30"/>
                </a:solidFill>
                <a:latin typeface="HK Grotesk Bold"/>
              </a:rPr>
              <a:t>Thank you!!!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D264E-6FB1-9F1C-F726-D660599EBA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3353"/>
            <a:ext cx="3276599" cy="16949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637142" y="2360690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350594" y="1110772"/>
            <a:ext cx="10747006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Use case explanation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09800" y="3715768"/>
            <a:ext cx="15549116" cy="7166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In Tamil Nadu government buses, often arises the conflicts between the passenger and the conductor for the reason of coins.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 Nowadays world is moving towards the digitized system.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 We hope our solution helps the passengers to make payment in a digitized method to purchase the boarding passes without carrying the money with them at all.</a:t>
            </a:r>
            <a:endParaRPr lang="en-US" sz="4200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B0A5CF-9564-B3C6-3D71-0260ADB26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1" y="419100"/>
            <a:ext cx="3276599" cy="1694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12D723-B04A-F4A5-303A-2455C877960E}"/>
              </a:ext>
            </a:extLst>
          </p:cNvPr>
          <p:cNvSpPr txBox="1"/>
          <p:nvPr/>
        </p:nvSpPr>
        <p:spPr>
          <a:xfrm>
            <a:off x="927791" y="2749723"/>
            <a:ext cx="14499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Problem statement 1:</a:t>
            </a:r>
            <a:endParaRPr lang="en-IN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637142" y="2360690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350594" y="1110772"/>
            <a:ext cx="10747006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Use case explanation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6000" y="3423036"/>
            <a:ext cx="15549116" cy="3596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4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In Tamil Nadu lot of accidents happens </a:t>
            </a:r>
            <a:r>
              <a:rPr lang="en-IN" sz="44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due to the footboard travelling.</a:t>
            </a:r>
            <a:endParaRPr lang="en-US" sz="4200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B0A5CF-9564-B3C6-3D71-0260ADB26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1" y="419100"/>
            <a:ext cx="3276599" cy="1694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AA4BC0-1B1E-2A30-75C8-A6D867D37BBF}"/>
              </a:ext>
            </a:extLst>
          </p:cNvPr>
          <p:cNvSpPr txBox="1"/>
          <p:nvPr/>
        </p:nvSpPr>
        <p:spPr>
          <a:xfrm>
            <a:off x="927791" y="2472232"/>
            <a:ext cx="14499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Problem Statement 2: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23963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637142" y="2360690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350594" y="1110772"/>
            <a:ext cx="10747006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Use case explanation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B0A5CF-9564-B3C6-3D71-0260ADB26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1" y="419100"/>
            <a:ext cx="3276599" cy="1694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AA4BC0-1B1E-2A30-75C8-A6D867D37BBF}"/>
              </a:ext>
            </a:extLst>
          </p:cNvPr>
          <p:cNvSpPr txBox="1"/>
          <p:nvPr/>
        </p:nvSpPr>
        <p:spPr>
          <a:xfrm>
            <a:off x="5105400" y="2283210"/>
            <a:ext cx="14499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Problem Statement sample Images</a:t>
            </a:r>
            <a:endParaRPr lang="en-IN" sz="4400" dirty="0"/>
          </a:p>
        </p:txBody>
      </p:sp>
      <p:pic>
        <p:nvPicPr>
          <p:cNvPr id="13" name="Picture 12" descr="A picture containing group, yellow, bus, ride&#10;&#10;Description automatically generated">
            <a:extLst>
              <a:ext uri="{FF2B5EF4-FFF2-40B4-BE49-F238E27FC236}">
                <a16:creationId xmlns:a16="http://schemas.microsoft.com/office/drawing/2014/main" id="{515F2F20-D083-499F-2B52-7E10990797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180132"/>
            <a:ext cx="8491079" cy="6317453"/>
          </a:xfrm>
          <a:prstGeom prst="rect">
            <a:avLst/>
          </a:prstGeom>
        </p:spPr>
      </p:pic>
      <p:pic>
        <p:nvPicPr>
          <p:cNvPr id="15" name="Picture 14" descr="A group of people on a bus">
            <a:extLst>
              <a:ext uri="{FF2B5EF4-FFF2-40B4-BE49-F238E27FC236}">
                <a16:creationId xmlns:a16="http://schemas.microsoft.com/office/drawing/2014/main" id="{5A1B0F44-05BC-670F-6BFA-7FCF57064F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84" y="3186981"/>
            <a:ext cx="8830509" cy="63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4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0" y="2338768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36587" y="1223180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8406" y="2968494"/>
            <a:ext cx="15403194" cy="4470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We providing an a</a:t>
            </a: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ndroid application called G-Bus used for purchasing boarding passes using some current technologies.</a:t>
            </a:r>
          </a:p>
          <a:p>
            <a:pPr marL="453391" lvl="1">
              <a:lnSpc>
                <a:spcPts val="5880"/>
              </a:lnSpc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We are using </a:t>
            </a:r>
            <a:r>
              <a:rPr lang="en-US" sz="4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QR code scanning technology</a:t>
            </a: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to identify the passenger and the bus.</a:t>
            </a:r>
          </a:p>
          <a:p>
            <a:pPr marL="453391" lvl="1">
              <a:lnSpc>
                <a:spcPts val="5880"/>
              </a:lnSpc>
            </a:pPr>
            <a:endParaRPr lang="en-US" sz="4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858CDFB7-6211-18D7-BCAF-652736F873E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70" y="2019300"/>
            <a:ext cx="8416187" cy="7805743"/>
          </a:xfrm>
          <a:prstGeom prst="rect">
            <a:avLst/>
          </a:prstGeom>
        </p:spPr>
      </p:pic>
      <p:pic>
        <p:nvPicPr>
          <p:cNvPr id="14" name="Picture 13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D5D7AF77-88E0-BB73-6085-D169AB35F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86" y="6060415"/>
            <a:ext cx="1842526" cy="403144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19795D-A39E-64BC-B214-2F87D0CA0DA2}"/>
              </a:ext>
            </a:extLst>
          </p:cNvPr>
          <p:cNvSpPr/>
          <p:nvPr/>
        </p:nvSpPr>
        <p:spPr>
          <a:xfrm>
            <a:off x="8229600" y="7218782"/>
            <a:ext cx="1834197" cy="1016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385D417-3C61-90D5-A1B5-C572CB797E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115" y="6335307"/>
            <a:ext cx="4205213" cy="31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2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0" y="2338768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36587" y="1223180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0892" y="2444230"/>
            <a:ext cx="15403194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The G-Bus application is divided into 2 parts,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Passenger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Conductor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Passengers are categorized into 2 categories,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Mobile users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B-Card users (illiterate peoples and </a:t>
            </a:r>
            <a:r>
              <a:rPr lang="en-US" sz="40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school students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6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28645">
            <a:off x="-3672211" y="9635829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1" y="2269192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24400" y="1153604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8114" y="2190256"/>
            <a:ext cx="15259408" cy="606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When scanning the bus QR code, that represents the unique code of the bus. 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By scanning that, mobile users can purchase their boarding passes.</a:t>
            </a:r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  <p:pic>
        <p:nvPicPr>
          <p:cNvPr id="12" name="Picture 11" descr="A close-up of a lock&#10;&#10;Description automatically generated with low confidence">
            <a:extLst>
              <a:ext uri="{FF2B5EF4-FFF2-40B4-BE49-F238E27FC236}">
                <a16:creationId xmlns:a16="http://schemas.microsoft.com/office/drawing/2014/main" id="{D229F4CF-02E4-E352-E8D0-61220A5526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5073978"/>
            <a:ext cx="5245153" cy="4692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1C877-755F-75FA-F13C-D10DB9BD77E7}"/>
              </a:ext>
            </a:extLst>
          </p:cNvPr>
          <p:cNvSpPr txBox="1"/>
          <p:nvPr/>
        </p:nvSpPr>
        <p:spPr>
          <a:xfrm>
            <a:off x="6589072" y="7388858"/>
            <a:ext cx="14320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QR code placed on seat</a:t>
            </a: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18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28645">
            <a:off x="-3672211" y="9635829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1" y="2269192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24400" y="1153604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8114" y="2190256"/>
            <a:ext cx="15259408" cy="614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1" lvl="1">
              <a:lnSpc>
                <a:spcPts val="5880"/>
              </a:lnSpc>
            </a:pPr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Unique QR code is printed on the B-Card, By</a:t>
            </a:r>
          </a:p>
          <a:p>
            <a:pPr fontAlgn="base"/>
            <a:r>
              <a:rPr lang="en-US" sz="44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scanning that the conductor books boarding passes to the passengers.</a:t>
            </a: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65DB38-0604-2865-2E31-AB3E65ABC9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4345368"/>
            <a:ext cx="5312083" cy="56662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477B4C-A266-9CEA-78B4-8735E7A15117}"/>
              </a:ext>
            </a:extLst>
          </p:cNvPr>
          <p:cNvSpPr txBox="1"/>
          <p:nvPr/>
        </p:nvSpPr>
        <p:spPr>
          <a:xfrm>
            <a:off x="4879522" y="7429500"/>
            <a:ext cx="14320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B-Card f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or category 2 passengers</a:t>
            </a: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759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28645">
            <a:off x="-3672211" y="9635829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1" y="2269192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24400" y="1153604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  <p:pic>
        <p:nvPicPr>
          <p:cNvPr id="13" name="Picture 12" descr="Map&#10;&#10;Description automatically generated with medium confidence">
            <a:extLst>
              <a:ext uri="{FF2B5EF4-FFF2-40B4-BE49-F238E27FC236}">
                <a16:creationId xmlns:a16="http://schemas.microsoft.com/office/drawing/2014/main" id="{E312A06F-9C43-29A7-67FE-FD56045DBD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909" y="3045339"/>
            <a:ext cx="8611972" cy="6457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B47A04-62E5-00F5-38A5-3E90A969189A}"/>
              </a:ext>
            </a:extLst>
          </p:cNvPr>
          <p:cNvSpPr txBox="1"/>
          <p:nvPr/>
        </p:nvSpPr>
        <p:spPr>
          <a:xfrm>
            <a:off x="13749150" y="5143500"/>
            <a:ext cx="14320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50A30"/>
                </a:solidFill>
                <a:latin typeface="HK Grotesk Bold"/>
              </a:rPr>
              <a:t>B-Card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487814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446</Words>
  <Application>Microsoft Office PowerPoint</Application>
  <PresentationFormat>Custom</PresentationFormat>
  <Paragraphs>98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HK Grotesk Medium</vt:lpstr>
      <vt:lpstr>HK Grotesk Bold</vt:lpstr>
      <vt:lpstr>Berlin Sans FB Demi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professional corporate Marketing Plan charts and graphs presentation</dc:title>
  <cp:lastModifiedBy>Tamizharasan Krishnan</cp:lastModifiedBy>
  <cp:revision>22</cp:revision>
  <dcterms:created xsi:type="dcterms:W3CDTF">2006-08-16T00:00:00Z</dcterms:created>
  <dcterms:modified xsi:type="dcterms:W3CDTF">2022-10-13T06:47:20Z</dcterms:modified>
  <dc:identifier>DAFMLE9aR4c</dc:identifier>
</cp:coreProperties>
</file>